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888" r:id="rId1"/>
  </p:sldMasterIdLst>
  <p:sldIdLst>
    <p:sldId id="256" r:id="rId2"/>
    <p:sldId id="257" r:id="rId3"/>
    <p:sldId id="261" r:id="rId4"/>
    <p:sldId id="263" r:id="rId5"/>
    <p:sldId id="264" r:id="rId6"/>
    <p:sldId id="265" r:id="rId7"/>
    <p:sldId id="259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8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tableStyles" Target="tableStyles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0" Type="http://schemas.openxmlformats.org/officeDocument/2006/relationships/printerSettings" Target="printerSettings/printerSettings1.bin"/><Relationship Id="rId5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00E2DA8C-9C68-4519-B3BD-587744E676FF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FC12BC2-0C6D-4CDF-9C08-9BEF4C6F9F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12BC2-0C6D-4CDF-9C08-9BEF4C6F9F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00E2DA8C-9C68-4519-B3BD-587744E676FF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FC12BC2-0C6D-4CDF-9C08-9BEF4C6F9F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FC12BC2-0C6D-4CDF-9C08-9BEF4C6F9F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FC12BC2-0C6D-4CDF-9C08-9BEF4C6F9F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0E2DA8C-9C68-4519-B3BD-587744E676FF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FC12BC2-0C6D-4CDF-9C08-9BEF4C6F9F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0E2DA8C-9C68-4519-B3BD-587744E676FF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FC12BC2-0C6D-4CDF-9C08-9BEF4C6F9F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FC12BC2-0C6D-4CDF-9C08-9BEF4C6F9F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FC12BC2-0C6D-4CDF-9C08-9BEF4C6F9F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FC12BC2-0C6D-4CDF-9C08-9BEF4C6F9F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0E2DA8C-9C68-4519-B3BD-587744E676FF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FC12BC2-0C6D-4CDF-9C08-9BEF4C6F9F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0E2DA8C-9C68-4519-B3BD-587744E676FF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FC12BC2-0C6D-4CDF-9C08-9BEF4C6F9FE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990600"/>
            <a:ext cx="7772400" cy="1470025"/>
          </a:xfrm>
        </p:spPr>
        <p:txBody>
          <a:bodyPr/>
          <a:lstStyle/>
          <a:p>
            <a:pPr algn="l"/>
            <a:r>
              <a:rPr lang="en-US" dirty="0" smtClean="0"/>
              <a:t>Grade Band</a:t>
            </a:r>
            <a:r>
              <a:rPr lang="en-US" dirty="0" smtClean="0"/>
              <a:t>: 3-6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819400"/>
            <a:ext cx="7086600" cy="1752600"/>
          </a:xfrm>
        </p:spPr>
        <p:txBody>
          <a:bodyPr/>
          <a:lstStyle/>
          <a:p>
            <a:pPr algn="l"/>
            <a:r>
              <a:rPr lang="en-US" dirty="0" smtClean="0"/>
              <a:t>Domain</a:t>
            </a:r>
            <a:r>
              <a:rPr lang="en-US" dirty="0" smtClean="0"/>
              <a:t>: Fractions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this domain is a priority for professional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Fractions are the foundation for success in algebra.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Key standards in this domain that pd should focus 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257800"/>
          </a:xfrm>
        </p:spPr>
        <p:txBody>
          <a:bodyPr/>
          <a:lstStyle/>
          <a:p>
            <a:r>
              <a:rPr lang="en-US" dirty="0" smtClean="0"/>
              <a:t>Attention to the meaning of </a:t>
            </a:r>
            <a:r>
              <a:rPr lang="en-US" dirty="0" smtClean="0"/>
              <a:t>fractions</a:t>
            </a:r>
          </a:p>
          <a:p>
            <a:pPr lvl="1"/>
            <a:r>
              <a:rPr lang="en-US" dirty="0" smtClean="0"/>
              <a:t>3.NF Develop understanding of fractions as numbers</a:t>
            </a:r>
          </a:p>
          <a:p>
            <a:pPr lvl="2"/>
            <a:r>
              <a:rPr lang="en-US" dirty="0" smtClean="0"/>
              <a:t>1. Understand a fraction 1/b as the quantity formed by 1 part when a whole is partitioned into </a:t>
            </a:r>
            <a:r>
              <a:rPr lang="en-US" dirty="0" err="1" smtClean="0"/>
              <a:t>b</a:t>
            </a:r>
            <a:r>
              <a:rPr lang="en-US" dirty="0" smtClean="0"/>
              <a:t> equal parts; understand a fraction a/</a:t>
            </a:r>
            <a:r>
              <a:rPr lang="en-US" dirty="0" err="1" smtClean="0"/>
              <a:t>b</a:t>
            </a:r>
            <a:r>
              <a:rPr lang="en-US" dirty="0" smtClean="0"/>
              <a:t> as the quantity formed by parts of size 1/b.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4.NF.1 Explain why a fraction a/</a:t>
            </a:r>
            <a:r>
              <a:rPr lang="en-US" dirty="0" err="1" smtClean="0"/>
              <a:t>b</a:t>
            </a:r>
            <a:r>
              <a:rPr lang="en-US" dirty="0" smtClean="0"/>
              <a:t> is equivalent to a fraction (</a:t>
            </a:r>
            <a:r>
              <a:rPr lang="en-US" dirty="0" err="1" smtClean="0"/>
              <a:t>nxa)/(nxb</a:t>
            </a:r>
            <a:r>
              <a:rPr lang="en-US" dirty="0" smtClean="0"/>
              <a:t>) by using visual fraction models…</a:t>
            </a:r>
          </a:p>
          <a:p>
            <a:pPr lvl="1"/>
            <a:r>
              <a:rPr lang="en-US" dirty="0" smtClean="0"/>
              <a:t>5.NF.3 (6,7) Apply and extend previous understandings of multiplication and division to multiply and divide fractions. (solve real world problems…, apply and extend previous understandings…)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Key standards in this domain that pd should focus 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Attention to the whole</a:t>
            </a:r>
          </a:p>
          <a:p>
            <a:pPr lvl="1"/>
            <a:r>
              <a:rPr lang="en-US" dirty="0" smtClean="0"/>
              <a:t>3.NF Develop understanding of fractions as </a:t>
            </a:r>
            <a:r>
              <a:rPr lang="en-US" dirty="0" smtClean="0"/>
              <a:t>numbers</a:t>
            </a:r>
          </a:p>
          <a:p>
            <a:pPr lvl="2"/>
            <a:r>
              <a:rPr lang="en-US" dirty="0" smtClean="0"/>
              <a:t>3. Explain equivalence of fractions in special cases, and compare fractions by reasoning about their size. (attention to the whole)</a:t>
            </a:r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Key standards in this domain that pd should focus 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Attention to fractions as numbers</a:t>
            </a:r>
          </a:p>
          <a:p>
            <a:pPr lvl="1"/>
            <a:r>
              <a:rPr lang="en-US" dirty="0" smtClean="0"/>
              <a:t>3.NF Develop understanding of fractions as </a:t>
            </a:r>
            <a:r>
              <a:rPr lang="en-US" dirty="0" smtClean="0"/>
              <a:t>numbers</a:t>
            </a:r>
          </a:p>
          <a:p>
            <a:pPr lvl="2"/>
            <a:r>
              <a:rPr lang="en-US" dirty="0" smtClean="0"/>
              <a:t>2. Understand a fraction as a number on the number line; represent fractions on a number line diagram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4.NF.2 Compare two fractions with different numerators and different denominators, e.g., by creating common denominators or numerators, or by comparing to a benchmark fraction such as ½. Recognize that comparisons are valid only when the two fractions refer to the same whole.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Key standards in this domain that pd should focus 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n-US" dirty="0" smtClean="0"/>
              <a:t>Extending the meaning of the operations to fractions</a:t>
            </a:r>
          </a:p>
          <a:p>
            <a:pPr marL="594360" lvl="2" indent="-320040">
              <a:spcBef>
                <a:spcPts val="700"/>
              </a:spcBef>
              <a:buSzPct val="60000"/>
              <a:buFont typeface="Wingdings"/>
              <a:buChar char=""/>
            </a:pPr>
            <a:r>
              <a:rPr lang="en-US" dirty="0" smtClean="0"/>
              <a:t>4.NF.3d Solve word problems involving addition and subtraction of fractions referring to the same whole and having like denominators, e.g., by using visual fraction models and equations to represent the problem.</a:t>
            </a:r>
          </a:p>
          <a:p>
            <a:pPr marL="594360" lvl="2" indent="-320040">
              <a:spcBef>
                <a:spcPts val="700"/>
              </a:spcBef>
              <a:buSzPct val="60000"/>
              <a:buFont typeface="Wingdings"/>
              <a:buChar char=""/>
            </a:pPr>
            <a:r>
              <a:rPr lang="en-US" dirty="0" smtClean="0"/>
              <a:t>6.NS.1 Apply and extend previous understandings of multiplication and division to divide fractions by fractions.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Existing resources that support these domains and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Sybilla</a:t>
            </a:r>
            <a:r>
              <a:rPr lang="en-US" dirty="0" smtClean="0"/>
              <a:t> Beckmann, Mathematics for Elementary Teachers</a:t>
            </a:r>
          </a:p>
          <a:p>
            <a:r>
              <a:rPr lang="en-US" dirty="0" smtClean="0"/>
              <a:t>VMI, Focus on Fractions, by Laird, </a:t>
            </a:r>
            <a:r>
              <a:rPr lang="en-US" dirty="0" err="1" smtClean="0"/>
              <a:t>Norsden</a:t>
            </a:r>
            <a:r>
              <a:rPr lang="en-US" dirty="0" smtClean="0"/>
              <a:t>, Petit</a:t>
            </a:r>
          </a:p>
          <a:p>
            <a:r>
              <a:rPr lang="en-US" dirty="0" smtClean="0"/>
              <a:t>NCTM Focus in Grade 5</a:t>
            </a:r>
          </a:p>
          <a:p>
            <a:r>
              <a:rPr lang="en-US" smtClean="0"/>
              <a:t>Wu, Online resources on fractions (check his web page) 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Domains and standards that are in need of new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Resources are there.</a:t>
            </a:r>
          </a:p>
          <a:p>
            <a:r>
              <a:rPr lang="en-US" dirty="0" smtClean="0"/>
              <a:t>We need professional development structures that support implementation 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86</TotalTime>
  <Words>454</Words>
  <Application>Microsoft Macintosh PowerPoint</Application>
  <PresentationFormat>On-screen Show (4:3)</PresentationFormat>
  <Paragraphs>31</Paragraphs>
  <Slides>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Median</vt:lpstr>
      <vt:lpstr>Grade Band: 3-6</vt:lpstr>
      <vt:lpstr>Why this domain is a priority for professional development</vt:lpstr>
      <vt:lpstr>Key standards in this domain that pd should focus on </vt:lpstr>
      <vt:lpstr>Key standards in this domain that pd should focus on </vt:lpstr>
      <vt:lpstr>Key standards in this domain that pd should focus on </vt:lpstr>
      <vt:lpstr>Key standards in this domain that pd should focus on </vt:lpstr>
      <vt:lpstr>Existing resources that support these domains and standards</vt:lpstr>
      <vt:lpstr>Domains and standards that are in need of new resources</vt:lpstr>
    </vt:vector>
  </TitlesOfParts>
  <Company>University of Arizona Math Department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Grade Band:</dc:title>
  <dc:creator>aneihaus</dc:creator>
  <cp:lastModifiedBy>Barbara Murchison</cp:lastModifiedBy>
  <cp:revision>4</cp:revision>
  <dcterms:created xsi:type="dcterms:W3CDTF">2011-04-01T16:46:22Z</dcterms:created>
  <dcterms:modified xsi:type="dcterms:W3CDTF">2011-04-01T18:02:17Z</dcterms:modified>
</cp:coreProperties>
</file>